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0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rt Jan van Brussel" userId="79b5b7a0-27c9-4904-9b9a-f37d1f65f7f1" providerId="ADAL" clId="{6F60562E-46AD-4E9B-8176-87C836388487}"/>
    <pc:docChg chg="modSld">
      <pc:chgData name="Evert Jan van Brussel" userId="79b5b7a0-27c9-4904-9b9a-f37d1f65f7f1" providerId="ADAL" clId="{6F60562E-46AD-4E9B-8176-87C836388487}" dt="2019-11-29T07:47:01.099" v="0" actId="6549"/>
      <pc:docMkLst>
        <pc:docMk/>
      </pc:docMkLst>
      <pc:sldChg chg="modSp">
        <pc:chgData name="Evert Jan van Brussel" userId="79b5b7a0-27c9-4904-9b9a-f37d1f65f7f1" providerId="ADAL" clId="{6F60562E-46AD-4E9B-8176-87C836388487}" dt="2019-11-29T07:47:01.099" v="0" actId="6549"/>
        <pc:sldMkLst>
          <pc:docMk/>
          <pc:sldMk cId="2485899483" sldId="257"/>
        </pc:sldMkLst>
        <pc:spChg chg="mod">
          <ac:chgData name="Evert Jan van Brussel" userId="79b5b7a0-27c9-4904-9b9a-f37d1f65f7f1" providerId="ADAL" clId="{6F60562E-46AD-4E9B-8176-87C836388487}" dt="2019-11-29T07:47:01.099" v="0" actId="6549"/>
          <ac:spMkLst>
            <pc:docMk/>
            <pc:sldMk cId="2485899483" sldId="257"/>
            <ac:spMk id="3" creationId="{315149A3-681E-4008-9A5C-6882C3DB606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45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96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1766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3741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59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8538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8451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372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490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764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333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353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50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878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30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74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69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247A93-1430-458F-ADF3-FF629E72E4A8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544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XQTeS8f9wY&amp;t=73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2AA41C-C3DD-4DC0-80C8-7A9B1DD3D9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Bloedvaten in hoofd/hals gebied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4DC1915-E635-4F38-8ABE-3FD7C32DA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9023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E2B64-094B-40C3-BBA2-30A119E7C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Maak de 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244D9D-8C77-49AC-8B88-4919D84B1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606" y="2518012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Schrijf in minimaal 10 stappen op welke weefsels en organen er aan bod komen (gebruik kennis van afgelopen lessen/aantekeningen/</a:t>
            </a:r>
            <a:r>
              <a:rPr lang="nl-NL" dirty="0" err="1">
                <a:solidFill>
                  <a:schemeClr val="bg1"/>
                </a:solidFill>
              </a:rPr>
              <a:t>powerpoints</a:t>
            </a:r>
            <a:r>
              <a:rPr lang="nl-NL" dirty="0">
                <a:solidFill>
                  <a:schemeClr val="bg1"/>
                </a:solidFill>
              </a:rPr>
              <a:t>/internet)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Ingeademde lucht komt binnen, zuurstof gaat naar de hersenen en koolstofdioxide wordt afgegeven.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Klaar? </a:t>
            </a:r>
          </a:p>
          <a:p>
            <a:r>
              <a:rPr lang="nl-NL" dirty="0">
                <a:solidFill>
                  <a:schemeClr val="bg1"/>
                </a:solidFill>
              </a:rPr>
              <a:t>Verdiepingsopdrachten hoofdstuk 4 bladzijde 33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9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E40F82-AECE-4974-9B50-79AFD752E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welkom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5149A3-681E-4008-9A5C-6882C3DB6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551043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Vorige les?</a:t>
            </a:r>
          </a:p>
          <a:p>
            <a:r>
              <a:rPr lang="nl-NL" dirty="0">
                <a:solidFill>
                  <a:schemeClr val="bg1"/>
                </a:solidFill>
              </a:rPr>
              <a:t>Vandaag stukje herhaling, maar verdieping op hoofd- &amp; halsgebied.</a:t>
            </a:r>
          </a:p>
          <a:p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899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03E063-D6BF-410D-910E-7B9988263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Schrijf op voor jezelf!!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73C53F-C75F-4EBE-9C21-393253E00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2484783"/>
            <a:ext cx="10686153" cy="3615267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Wat is het verschil tussen de kleine bloedsomloop en de grote bloedsomloop?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Wat is trombose?</a:t>
            </a:r>
          </a:p>
          <a:p>
            <a:r>
              <a:rPr lang="nl-NL" sz="2800" dirty="0">
                <a:solidFill>
                  <a:schemeClr val="bg1"/>
                </a:solidFill>
              </a:rPr>
              <a:t>https://www.youtube.com/watch?v=1q9kW5Gbgfk</a:t>
            </a:r>
          </a:p>
          <a:p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4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431052-5FC6-4FF2-B106-89DA25D44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B3BB44-1CC9-476E-90D0-B0B03351B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0713"/>
            <a:ext cx="8534400" cy="3615267"/>
          </a:xfrm>
        </p:spPr>
        <p:txBody>
          <a:bodyPr>
            <a:normAutofit fontScale="92500" lnSpcReduction="10000"/>
          </a:bodyPr>
          <a:lstStyle/>
          <a:p>
            <a:r>
              <a:rPr lang="nl-NL" dirty="0">
                <a:solidFill>
                  <a:schemeClr val="bg1"/>
                </a:solidFill>
              </a:rPr>
              <a:t>Herhaling bloedvaten.</a:t>
            </a:r>
          </a:p>
          <a:p>
            <a:r>
              <a:rPr lang="nl-NL" dirty="0">
                <a:solidFill>
                  <a:schemeClr val="bg1"/>
                </a:solidFill>
              </a:rPr>
              <a:t>Het hart.</a:t>
            </a:r>
          </a:p>
          <a:p>
            <a:r>
              <a:rPr lang="nl-NL" dirty="0">
                <a:solidFill>
                  <a:schemeClr val="bg1"/>
                </a:solidFill>
              </a:rPr>
              <a:t>Arteriële aanvoer van het hoofd.</a:t>
            </a:r>
          </a:p>
          <a:p>
            <a:r>
              <a:rPr lang="nl-NL" dirty="0">
                <a:solidFill>
                  <a:schemeClr val="bg1"/>
                </a:solidFill>
              </a:rPr>
              <a:t>Veneuze afvoer van het hoofd.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Leerdoel: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Ik kan benoemen met welke bloedvaten het hoofd- en halsgebied bereikt worden.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Ik kan uitleggen op welke manier het ademhalingsstelsel verbonden is met de grote en kleine bloedsomloop.</a:t>
            </a:r>
          </a:p>
          <a:p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283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E6FF2-39E5-420D-BB5D-66DC3C3A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Herhaling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E794FF-C629-4FA4-8350-9182C4819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556933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nl-NL" dirty="0">
                <a:solidFill>
                  <a:schemeClr val="bg1"/>
                </a:solidFill>
              </a:rPr>
              <a:t>Arteriën 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Slagaders, van hart naar weefsels.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Hoge bloeddruk, elastische wand.</a:t>
            </a:r>
          </a:p>
          <a:p>
            <a:r>
              <a:rPr lang="nl-NL" dirty="0">
                <a:solidFill>
                  <a:schemeClr val="bg1"/>
                </a:solidFill>
              </a:rPr>
              <a:t>Capillaire stelsel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Haarvaten, zeer dicht netwerk van zeer kleine bloedvaten binnen weefsels.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Dunne wand, uitwisseling stoffen.</a:t>
            </a:r>
          </a:p>
          <a:p>
            <a:r>
              <a:rPr lang="nl-NL" dirty="0">
                <a:solidFill>
                  <a:schemeClr val="bg1"/>
                </a:solidFill>
              </a:rPr>
              <a:t>Venen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Aders, van weefsels terug naar het hart.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Lage bloeddruk, kleppen.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arterie venen\">
            <a:extLst>
              <a:ext uri="{FF2B5EF4-FFF2-40B4-BE49-F238E27FC236}">
                <a16:creationId xmlns:a16="http://schemas.microsoft.com/office/drawing/2014/main" id="{1B39BD19-63CD-441D-9F82-2DAAF5F7C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974" y="438610"/>
            <a:ext cx="4678017" cy="35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01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234A2-896A-45A6-A72F-A32A4013D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Het hart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EB67F3-A89C-4E15-B2B9-EE2029787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378122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  <a:hlinkClick r:id="rId2"/>
              </a:rPr>
              <a:t>https://www.youtube.com/watch?v=fXQTeS8f9wY&amp;t=73s</a:t>
            </a:r>
            <a:r>
              <a:rPr lang="nl-NL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72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9FBFD6-91E1-42AC-BC54-413F95EF0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775252"/>
            <a:ext cx="8534400" cy="1507067"/>
          </a:xfrm>
        </p:spPr>
        <p:txBody>
          <a:bodyPr/>
          <a:lstStyle/>
          <a:p>
            <a:r>
              <a:rPr lang="nl-NL" dirty="0"/>
              <a:t>Arteriële aanvoer van het hoofd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6121C4-AF6E-4493-8C6E-8C5299BF5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467481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Aorta.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Aortaboog</a:t>
            </a:r>
          </a:p>
          <a:p>
            <a:pPr lvl="2"/>
            <a:r>
              <a:rPr lang="nl-NL" dirty="0">
                <a:solidFill>
                  <a:schemeClr val="bg1"/>
                </a:solidFill>
              </a:rPr>
              <a:t>Linker en rechter halsslagader</a:t>
            </a:r>
          </a:p>
          <a:p>
            <a:pPr lvl="1"/>
            <a:r>
              <a:rPr lang="nl-NL" dirty="0" err="1">
                <a:solidFill>
                  <a:schemeClr val="bg1"/>
                </a:solidFill>
              </a:rPr>
              <a:t>Arteria</a:t>
            </a:r>
            <a:r>
              <a:rPr lang="nl-NL" dirty="0">
                <a:solidFill>
                  <a:schemeClr val="bg1"/>
                </a:solidFill>
              </a:rPr>
              <a:t> carotis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AAD154F9-9881-42DA-84DC-18B69A141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335" y="2282319"/>
            <a:ext cx="3729453" cy="36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a carotis">
            <a:extLst>
              <a:ext uri="{FF2B5EF4-FFF2-40B4-BE49-F238E27FC236}">
                <a16:creationId xmlns:a16="http://schemas.microsoft.com/office/drawing/2014/main" id="{B3C7BD6F-F732-4FE0-813E-B34317BE5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322" y="2114550"/>
            <a:ext cx="2371725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95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02EA1B-6DB4-4AC0-9DAF-0DA549DC2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 err="1"/>
              <a:t>Arteria</a:t>
            </a:r>
            <a:r>
              <a:rPr lang="nl-NL" dirty="0"/>
              <a:t> carotis interna &amp; externa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92D96B-49ED-4973-AA81-325BBD5A3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522668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a. carotis interna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Intern, binnen de schedel.</a:t>
            </a:r>
          </a:p>
          <a:p>
            <a:pPr lvl="2"/>
            <a:r>
              <a:rPr lang="nl-NL" dirty="0">
                <a:solidFill>
                  <a:schemeClr val="bg1"/>
                </a:solidFill>
              </a:rPr>
              <a:t>hersenen.</a:t>
            </a:r>
          </a:p>
          <a:p>
            <a:r>
              <a:rPr lang="nl-NL" dirty="0">
                <a:solidFill>
                  <a:schemeClr val="bg1"/>
                </a:solidFill>
              </a:rPr>
              <a:t>a. carotis externa 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Extern, alle weefsels buiten de schedel.</a:t>
            </a:r>
          </a:p>
          <a:p>
            <a:pPr lvl="2"/>
            <a:r>
              <a:rPr lang="nl-NL" dirty="0">
                <a:solidFill>
                  <a:schemeClr val="bg1"/>
                </a:solidFill>
              </a:rPr>
              <a:t>Gezicht, zijkant hoofd, achterhoofd.</a:t>
            </a:r>
          </a:p>
        </p:txBody>
      </p:sp>
      <p:pic>
        <p:nvPicPr>
          <p:cNvPr id="3074" name="Picture 2" descr="Image result for a carotis">
            <a:extLst>
              <a:ext uri="{FF2B5EF4-FFF2-40B4-BE49-F238E27FC236}">
                <a16:creationId xmlns:a16="http://schemas.microsoft.com/office/drawing/2014/main" id="{9733C5EC-4650-41EA-A048-1DBF27DB7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58602"/>
            <a:ext cx="4509159" cy="397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52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576191-BD9E-4229-9FE3-279652209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Veneuze afvoer van het hoofd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8FBE42-B76A-431A-907A-91C638312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490395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vena jugularis </a:t>
            </a:r>
          </a:p>
          <a:p>
            <a:r>
              <a:rPr lang="nl-NL" dirty="0">
                <a:solidFill>
                  <a:schemeClr val="bg1"/>
                </a:solidFill>
              </a:rPr>
              <a:t>v. jugularis interna </a:t>
            </a:r>
          </a:p>
          <a:p>
            <a:r>
              <a:rPr lang="nl-NL" dirty="0">
                <a:solidFill>
                  <a:schemeClr val="bg1"/>
                </a:solidFill>
              </a:rPr>
              <a:t>v. jugularis externa</a:t>
            </a:r>
          </a:p>
          <a:p>
            <a:r>
              <a:rPr lang="nl-NL" dirty="0">
                <a:solidFill>
                  <a:schemeClr val="bg1"/>
                </a:solidFill>
              </a:rPr>
              <a:t>Bij strottenhoofd verenigd	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vena jugularis.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Bovenste holle ader.</a:t>
            </a:r>
          </a:p>
        </p:txBody>
      </p:sp>
      <p:pic>
        <p:nvPicPr>
          <p:cNvPr id="4098" name="Picture 2" descr="Image result for vena jugularis">
            <a:extLst>
              <a:ext uri="{FF2B5EF4-FFF2-40B4-BE49-F238E27FC236}">
                <a16:creationId xmlns:a16="http://schemas.microsoft.com/office/drawing/2014/main" id="{1B27D0F6-AC85-496D-AB92-AD28172A9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442" y="2027817"/>
            <a:ext cx="4236322" cy="423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74738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1429</TotalTime>
  <Words>296</Words>
  <Application>Microsoft Office PowerPoint</Application>
  <PresentationFormat>Breedbeeld</PresentationFormat>
  <Paragraphs>55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Segment</vt:lpstr>
      <vt:lpstr>Bloedvaten in hoofd/hals gebied</vt:lpstr>
      <vt:lpstr>welkom</vt:lpstr>
      <vt:lpstr>Schrijf op voor jezelf!!</vt:lpstr>
      <vt:lpstr>planning</vt:lpstr>
      <vt:lpstr>Herhaling</vt:lpstr>
      <vt:lpstr>Het hart</vt:lpstr>
      <vt:lpstr>Arteriële aanvoer van het hoofd</vt:lpstr>
      <vt:lpstr>Arteria carotis interna &amp; externa</vt:lpstr>
      <vt:lpstr>Veneuze afvoer van het hoofd</vt:lpstr>
      <vt:lpstr>Maak de 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Bloedvaten in hoofd/hals gebied</dc:title>
  <dc:creator>matthijs zuidema</dc:creator>
  <cp:lastModifiedBy>Evert Jan van Brussel</cp:lastModifiedBy>
  <cp:revision>20</cp:revision>
  <dcterms:created xsi:type="dcterms:W3CDTF">2019-01-07T11:43:26Z</dcterms:created>
  <dcterms:modified xsi:type="dcterms:W3CDTF">2019-11-29T07:47:11Z</dcterms:modified>
</cp:coreProperties>
</file>